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6858000" cy="9144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40" d="100"/>
          <a:sy n="140" d="100"/>
        </p:scale>
        <p:origin x="-1314" y="-9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0923FF-2709-4E32-825C-C27299720A6B}" type="datetimeFigureOut">
              <a:rPr lang="en-US"/>
              <a:pPr>
                <a:defRPr/>
              </a:pPr>
              <a:t>9/22/2014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4BB8D6-91D8-4860-863D-693792AF09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8ADA57-6CDD-4A03-82C6-CC30285C0D87}" type="datetimeFigureOut">
              <a:rPr lang="en-US"/>
              <a:pPr>
                <a:defRPr/>
              </a:pPr>
              <a:t>9/22/2014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7A7F4C-1639-4216-8DDB-00E1BF1412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5EA757-BA1B-43B0-92DD-8307A26629A0}" type="datetimeFigureOut">
              <a:rPr lang="en-US"/>
              <a:pPr>
                <a:defRPr/>
              </a:pPr>
              <a:t>9/22/2014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C80EB0-BE35-4F0A-8529-FB06235D0E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7DD323-350E-424C-BC81-86A26DD98D91}" type="datetimeFigureOut">
              <a:rPr lang="en-US"/>
              <a:pPr>
                <a:defRPr/>
              </a:pPr>
              <a:t>9/22/2014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1AAC16-9902-4614-95DF-8C64899F2A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3016AF-8C91-4643-8B06-46664321CACB}" type="datetimeFigureOut">
              <a:rPr lang="en-US"/>
              <a:pPr>
                <a:defRPr/>
              </a:pPr>
              <a:t>9/22/2014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049EE4-2760-4BB2-8A78-30BE04FF6C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B7E515-EEED-411B-84AD-8F42FDF352AC}" type="datetimeFigureOut">
              <a:rPr lang="en-US"/>
              <a:pPr>
                <a:defRPr/>
              </a:pPr>
              <a:t>9/22/2014</a:t>
            </a:fld>
            <a:endParaRPr 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2EEA72-5F69-4666-8CB2-838ED9835E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FC07F9-8AE0-46C0-916B-F225376CA8A2}" type="datetimeFigureOut">
              <a:rPr lang="en-US"/>
              <a:pPr>
                <a:defRPr/>
              </a:pPr>
              <a:t>9/22/2014</a:t>
            </a:fld>
            <a:endParaRPr 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0F13BB-3C10-4A85-97CC-F8C5B8049F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6DFFB9-155F-4B88-8E78-1EB5F3A05463}" type="datetimeFigureOut">
              <a:rPr lang="en-US"/>
              <a:pPr>
                <a:defRPr/>
              </a:pPr>
              <a:t>9/22/2014</a:t>
            </a:fld>
            <a:endParaRPr 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DF4F29-9850-4CC2-94AE-B9FED4DDBE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0C1C02-77AF-43AD-AFDA-DCC2DD8A41D0}" type="datetimeFigureOut">
              <a:rPr lang="en-US"/>
              <a:pPr>
                <a:defRPr/>
              </a:pPr>
              <a:t>9/22/2014</a:t>
            </a:fld>
            <a:endParaRPr 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4EA722-F806-45CC-9175-39F095D538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BB6C2B-55D3-44BF-89CB-8DD1C16C2774}" type="datetimeFigureOut">
              <a:rPr lang="en-US"/>
              <a:pPr>
                <a:defRPr/>
              </a:pPr>
              <a:t>9/22/2014</a:t>
            </a:fld>
            <a:endParaRPr 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9AACCD-79EA-4837-9F95-88B1E73EB2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824C0A-BC5F-4F4B-84EF-9157EC47BAAA}" type="datetimeFigureOut">
              <a:rPr lang="en-US"/>
              <a:pPr>
                <a:defRPr/>
              </a:pPr>
              <a:t>9/22/2014</a:t>
            </a:fld>
            <a:endParaRPr 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F63087-BD7D-4B9E-9D40-E2BC755040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342900" y="8475663"/>
            <a:ext cx="16002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D9E41B7E-1AA6-455F-9947-1A52FD89AE65}" type="datetimeFigureOut">
              <a:rPr lang="en-US"/>
              <a:pPr>
                <a:defRPr/>
              </a:pPr>
              <a:t>9/22/2014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2343150" y="8475663"/>
            <a:ext cx="21717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4914900" y="8475663"/>
            <a:ext cx="16002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B157FDFA-4428-436A-9E95-6E1F0AE331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marketing@promega.com.c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图片 3" descr="C:\Computer\图片\iStock_000019592947Larg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26988"/>
            <a:ext cx="6858000" cy="1274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4" name="图片 4" descr="I:\Marketing\公司统一Identity\Promega Logos\Promega Sol Standard\Promega Logo SOL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22888" y="-28575"/>
            <a:ext cx="828675" cy="611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文本框 2"/>
          <p:cNvSpPr txBox="1">
            <a:spLocks noChangeArrowheads="1"/>
          </p:cNvSpPr>
          <p:nvPr/>
        </p:nvSpPr>
        <p:spPr bwMode="auto">
          <a:xfrm>
            <a:off x="419100" y="1476375"/>
            <a:ext cx="5818188" cy="1014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zh-CN" sz="1000" kern="100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姓名：</a:t>
            </a:r>
            <a:r>
              <a:rPr lang="en-US" sz="1000" kern="100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                                                    </a:t>
            </a:r>
            <a:r>
              <a:rPr lang="en-US" sz="1000" kern="100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                  </a:t>
            </a:r>
            <a:r>
              <a:rPr lang="zh-CN" sz="1000" kern="100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单位：</a:t>
            </a:r>
            <a:r>
              <a:rPr lang="en-US" sz="1000" u="sng" kern="100" dirty="0">
                <a:solidFill>
                  <a:schemeClr val="bg1"/>
                </a:solidFill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11111111111111111111111111111111111</a:t>
            </a:r>
            <a:r>
              <a:rPr lang="en-US" altLang="zh-CN" sz="1000" u="sng" kern="100" dirty="0">
                <a:solidFill>
                  <a:schemeClr val="bg1"/>
                </a:solidFill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        </a:t>
            </a:r>
            <a:r>
              <a:rPr lang="en-US" altLang="zh-CN" sz="1000" u="sng" kern="100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 </a:t>
            </a:r>
            <a:r>
              <a:rPr lang="en-US" altLang="zh-CN" sz="1000" kern="100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      </a:t>
            </a:r>
            <a:r>
              <a:rPr lang="en-US" sz="1000" u="sng" kern="100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                                                  </a:t>
            </a:r>
            <a:endParaRPr lang="en-US" sz="1000" kern="100" dirty="0">
              <a:latin typeface="Arial" panose="020B0604020202020204" pitchFamily="34" charset="0"/>
              <a:ea typeface="幼圆" panose="02010509060101010101" pitchFamily="49" charset="-122"/>
              <a:cs typeface="Arial" panose="020B0604020202020204" pitchFamily="34" charset="0"/>
            </a:endParaRPr>
          </a:p>
          <a:p>
            <a:pPr fontAlgn="auto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zh-CN" sz="1000" kern="100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研究</a:t>
            </a:r>
            <a:r>
              <a:rPr lang="zh-CN" sz="1000" kern="100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方向：</a:t>
            </a:r>
            <a:r>
              <a:rPr lang="en-US" sz="1000" kern="100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                              </a:t>
            </a:r>
            <a:r>
              <a:rPr lang="en-US" sz="1000" kern="100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                                 </a:t>
            </a:r>
            <a:r>
              <a:rPr lang="zh-CN" sz="1000" kern="100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职务：</a:t>
            </a:r>
            <a:r>
              <a:rPr lang="en-US" altLang="zh-CN" sz="1000" u="sng" kern="100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         </a:t>
            </a:r>
            <a:endParaRPr lang="en-US" sz="1000" kern="100" dirty="0">
              <a:latin typeface="Arial" panose="020B0604020202020204" pitchFamily="34" charset="0"/>
              <a:ea typeface="幼圆" panose="02010509060101010101" pitchFamily="49" charset="-122"/>
              <a:cs typeface="Arial" panose="020B0604020202020204" pitchFamily="34" charset="0"/>
            </a:endParaRPr>
          </a:p>
          <a:p>
            <a:pPr fontAlgn="auto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zh-CN" sz="1000" kern="100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电话</a:t>
            </a:r>
            <a:r>
              <a:rPr lang="zh-CN" sz="1000" kern="100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：</a:t>
            </a:r>
            <a:r>
              <a:rPr lang="en-US" sz="1000" kern="100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                                                                       Email</a:t>
            </a:r>
            <a:r>
              <a:rPr lang="zh-CN" sz="1000" kern="100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：</a:t>
            </a:r>
            <a:r>
              <a:rPr lang="en-US" altLang="zh-CN" sz="1000" kern="100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                                                                                               </a:t>
            </a:r>
            <a:r>
              <a:rPr lang="en-US" sz="1000" kern="100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                                    </a:t>
            </a:r>
            <a:endParaRPr lang="en-US" sz="1000" kern="100" dirty="0">
              <a:latin typeface="Arial" panose="020B0604020202020204" pitchFamily="34" charset="0"/>
              <a:ea typeface="幼圆" panose="020105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19100" y="2627313"/>
            <a:ext cx="2960688" cy="60245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1.</a:t>
            </a:r>
            <a:r>
              <a:rPr lang="zh-CN" altLang="en-US" sz="700" b="1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您目前采用的</a:t>
            </a:r>
            <a:r>
              <a:rPr lang="en-US" altLang="zh-CN" sz="700" b="1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RNA</a:t>
            </a:r>
            <a:r>
              <a:rPr lang="zh-CN" altLang="en-US" sz="700" b="1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纯化方法是 </a:t>
            </a:r>
            <a:r>
              <a:rPr lang="zh-CN" altLang="en-US" sz="700" b="1" u="sng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                          </a:t>
            </a:r>
            <a:r>
              <a:rPr lang="zh-CN" altLang="en-US" sz="700" b="1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？</a:t>
            </a:r>
            <a:endParaRPr lang="en-US" altLang="zh-CN" sz="700" b="1" dirty="0">
              <a:latin typeface="Arial" panose="020B0604020202020204" pitchFamily="34" charset="0"/>
              <a:ea typeface="幼圆" panose="02010509060101010101" pitchFamily="49" charset="-122"/>
              <a:cs typeface="Arial" panose="020B0604020202020204" pitchFamily="34" charset="0"/>
            </a:endParaRPr>
          </a:p>
          <a:p>
            <a:pPr marL="342900" indent="-3429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en-US" altLang="zh-CN" sz="700" dirty="0" err="1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Trizol</a:t>
            </a:r>
            <a:r>
              <a:rPr lang="zh-CN" altLang="en-US" sz="700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法</a:t>
            </a:r>
            <a:endParaRPr lang="en-US" altLang="zh-CN" sz="700" dirty="0">
              <a:latin typeface="Arial" panose="020B0604020202020204" pitchFamily="34" charset="0"/>
              <a:ea typeface="幼圆" panose="02010509060101010101" pitchFamily="49" charset="-122"/>
              <a:cs typeface="Arial" panose="020B0604020202020204" pitchFamily="34" charset="0"/>
            </a:endParaRPr>
          </a:p>
          <a:p>
            <a:pPr marL="342900" indent="-3429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zh-CN" altLang="en-US" sz="700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商品化</a:t>
            </a:r>
            <a:r>
              <a:rPr lang="zh-CN" altLang="en-US" sz="700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试剂盒（柱膜法）</a:t>
            </a:r>
            <a:endParaRPr lang="en-US" altLang="zh-CN" sz="700" dirty="0">
              <a:latin typeface="Arial" panose="020B0604020202020204" pitchFamily="34" charset="0"/>
              <a:ea typeface="幼圆" panose="02010509060101010101" pitchFamily="49" charset="-122"/>
              <a:cs typeface="Arial" panose="020B0604020202020204" pitchFamily="34" charset="0"/>
            </a:endParaRPr>
          </a:p>
          <a:p>
            <a:pPr marL="342900" indent="-3429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zh-CN" altLang="en-US" sz="700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商品化试剂盒（磁珠法）</a:t>
            </a:r>
            <a:endParaRPr lang="en-US" altLang="zh-CN" sz="700" dirty="0">
              <a:latin typeface="Arial" panose="020B0604020202020204" pitchFamily="34" charset="0"/>
              <a:ea typeface="幼圆" panose="02010509060101010101" pitchFamily="49" charset="-122"/>
              <a:cs typeface="Arial" panose="020B0604020202020204" pitchFamily="34" charset="0"/>
            </a:endParaRPr>
          </a:p>
          <a:p>
            <a:pPr marL="342900" indent="-3429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zh-CN" altLang="en-US" sz="700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自动化纯化</a:t>
            </a:r>
            <a:endParaRPr lang="en-US" altLang="zh-CN" sz="700" dirty="0">
              <a:latin typeface="Arial" panose="020B0604020202020204" pitchFamily="34" charset="0"/>
              <a:ea typeface="幼圆" panose="02010509060101010101" pitchFamily="49" charset="-122"/>
              <a:cs typeface="Arial" panose="020B0604020202020204" pitchFamily="34" charset="0"/>
            </a:endParaRPr>
          </a:p>
          <a:p>
            <a:pPr marL="342900" indent="-3429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zh-CN" altLang="en-US" sz="700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其他： </a:t>
            </a:r>
            <a:endParaRPr lang="en-US" altLang="zh-CN" sz="700" dirty="0">
              <a:latin typeface="Arial" panose="020B0604020202020204" pitchFamily="34" charset="0"/>
              <a:ea typeface="幼圆" panose="02010509060101010101" pitchFamily="49" charset="-122"/>
              <a:cs typeface="Arial" panose="020B0604020202020204" pitchFamily="34" charset="0"/>
            </a:endParaRP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altLang="zh-CN" sz="700" dirty="0">
              <a:latin typeface="Arial" panose="020B0604020202020204" pitchFamily="34" charset="0"/>
              <a:ea typeface="幼圆" panose="02010509060101010101" pitchFamily="49" charset="-122"/>
              <a:cs typeface="Arial" panose="020B0604020202020204" pitchFamily="34" charset="0"/>
            </a:endParaRP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700" b="1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2.</a:t>
            </a:r>
            <a:r>
              <a:rPr lang="zh-CN" altLang="en-US" sz="700" b="1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您提取</a:t>
            </a:r>
            <a:r>
              <a:rPr lang="en-US" altLang="zh-CN" sz="700" b="1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RNA</a:t>
            </a:r>
            <a:r>
              <a:rPr lang="zh-CN" altLang="en-US" sz="700" b="1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需要处理的样品类型及每个样品量是多少？</a:t>
            </a:r>
            <a:endParaRPr lang="en-US" altLang="zh-CN" sz="700" b="1" dirty="0">
              <a:latin typeface="Arial" panose="020B0604020202020204" pitchFamily="34" charset="0"/>
              <a:ea typeface="幼圆" panose="02010509060101010101" pitchFamily="49" charset="-122"/>
              <a:cs typeface="Arial" panose="020B0604020202020204" pitchFamily="34" charset="0"/>
            </a:endParaRPr>
          </a:p>
          <a:p>
            <a:pPr marL="228600" indent="-2286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zh-CN" altLang="en-US" sz="700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动物组织：每个样品量</a:t>
            </a:r>
            <a:r>
              <a:rPr lang="zh-CN" altLang="en-US" sz="700" u="sng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                 </a:t>
            </a:r>
            <a:r>
              <a:rPr lang="en-US" altLang="zh-CN" sz="700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mg </a:t>
            </a:r>
          </a:p>
          <a:p>
            <a:pPr marL="228600" indent="-2286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zh-CN" altLang="en-US" sz="700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动物细胞</a:t>
            </a:r>
            <a:r>
              <a:rPr lang="en-US" altLang="zh-CN" sz="700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:    </a:t>
            </a:r>
            <a:r>
              <a:rPr lang="en-US" altLang="zh-CN" sz="700" u="sng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                                  </a:t>
            </a:r>
            <a:r>
              <a:rPr lang="en-US" altLang="zh-CN" sz="700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 </a:t>
            </a:r>
            <a:r>
              <a:rPr lang="zh-CN" altLang="en-US" sz="700" dirty="0">
                <a:solidFill>
                  <a:schemeClr val="bg1"/>
                </a:solidFill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个</a:t>
            </a:r>
            <a:r>
              <a:rPr lang="en-US" altLang="zh-CN" sz="700" u="sng" dirty="0">
                <a:solidFill>
                  <a:schemeClr val="bg1"/>
                </a:solidFill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 </a:t>
            </a:r>
            <a:endParaRPr lang="en-US" altLang="zh-CN" sz="700" dirty="0">
              <a:solidFill>
                <a:schemeClr val="bg1"/>
              </a:solidFill>
              <a:latin typeface="Arial" panose="020B0604020202020204" pitchFamily="34" charset="0"/>
              <a:ea typeface="幼圆" panose="02010509060101010101" pitchFamily="49" charset="-122"/>
              <a:cs typeface="Arial" panose="020B0604020202020204" pitchFamily="34" charset="0"/>
            </a:endParaRPr>
          </a:p>
          <a:p>
            <a:pPr marL="228600" indent="-2286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zh-CN" altLang="en-US" sz="700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植物组织</a:t>
            </a:r>
            <a:r>
              <a:rPr lang="en-US" altLang="zh-CN" sz="700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:    </a:t>
            </a:r>
            <a:r>
              <a:rPr lang="en-US" altLang="zh-CN" sz="700" u="sng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                                  </a:t>
            </a:r>
            <a:r>
              <a:rPr lang="en-US" altLang="zh-CN" sz="700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 </a:t>
            </a:r>
            <a:r>
              <a:rPr lang="zh-CN" altLang="en-US" sz="700" dirty="0">
                <a:solidFill>
                  <a:schemeClr val="bg1"/>
                </a:solidFill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个</a:t>
            </a:r>
            <a:r>
              <a:rPr lang="en-US" altLang="zh-CN" sz="700" u="sng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 </a:t>
            </a:r>
            <a:endParaRPr lang="en-US" altLang="zh-CN" sz="700" dirty="0">
              <a:latin typeface="Arial" panose="020B0604020202020204" pitchFamily="34" charset="0"/>
              <a:ea typeface="幼圆" panose="02010509060101010101" pitchFamily="49" charset="-122"/>
              <a:cs typeface="Arial" panose="020B0604020202020204" pitchFamily="34" charset="0"/>
            </a:endParaRPr>
          </a:p>
          <a:p>
            <a:pPr marL="228600" indent="-2286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en-US" altLang="zh-CN" sz="700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FFPE</a:t>
            </a:r>
            <a:r>
              <a:rPr lang="zh-CN" altLang="en-US" sz="700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（福尔马林固定石蜡包埋</a:t>
            </a:r>
            <a:r>
              <a:rPr lang="zh-CN" altLang="en-US" sz="700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）组织</a:t>
            </a:r>
            <a:r>
              <a:rPr lang="en-US" altLang="zh-CN" sz="700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:    </a:t>
            </a:r>
            <a:r>
              <a:rPr lang="en-US" altLang="zh-CN" sz="700" u="sng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        </a:t>
            </a:r>
            <a:r>
              <a:rPr lang="en-US" altLang="zh-CN" sz="700" u="sng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 </a:t>
            </a:r>
            <a:r>
              <a:rPr lang="en-US" altLang="zh-CN" sz="700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mg</a:t>
            </a:r>
            <a:r>
              <a:rPr lang="en-US" altLang="zh-CN" sz="700" u="sng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          </a:t>
            </a:r>
          </a:p>
          <a:p>
            <a:pPr marL="228600" indent="-2286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zh-CN" altLang="en-US" sz="700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血液样品</a:t>
            </a:r>
            <a:r>
              <a:rPr lang="en-US" altLang="zh-CN" sz="700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:    </a:t>
            </a:r>
            <a:r>
              <a:rPr lang="en-US" altLang="zh-CN" sz="700" u="sng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              </a:t>
            </a:r>
            <a:r>
              <a:rPr lang="en-US" altLang="zh-CN" sz="700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ml</a:t>
            </a:r>
          </a:p>
          <a:p>
            <a:pPr marL="228600" indent="-2286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zh-CN" altLang="en-US" sz="700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其他：</a:t>
            </a:r>
            <a:endParaRPr lang="en-US" altLang="zh-CN" sz="700" dirty="0">
              <a:latin typeface="Arial" panose="020B0604020202020204" pitchFamily="34" charset="0"/>
              <a:ea typeface="幼圆" panose="02010509060101010101" pitchFamily="49" charset="-122"/>
              <a:cs typeface="Arial" panose="020B0604020202020204" pitchFamily="34" charset="0"/>
            </a:endParaRP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altLang="zh-CN" sz="700" dirty="0">
              <a:latin typeface="Arial" panose="020B0604020202020204" pitchFamily="34" charset="0"/>
              <a:ea typeface="幼圆" panose="02010509060101010101" pitchFamily="49" charset="-122"/>
              <a:cs typeface="Arial" panose="020B0604020202020204" pitchFamily="34" charset="0"/>
            </a:endParaRP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700" b="1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3.</a:t>
            </a:r>
            <a:r>
              <a:rPr lang="zh-CN" altLang="en-US" sz="700" b="1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您平时处理样品的通量是多少？</a:t>
            </a:r>
            <a:endParaRPr lang="en-US" altLang="zh-CN" sz="700" b="1" dirty="0">
              <a:latin typeface="Arial" panose="020B0604020202020204" pitchFamily="34" charset="0"/>
              <a:ea typeface="幼圆" panose="02010509060101010101" pitchFamily="49" charset="-122"/>
              <a:cs typeface="Arial" panose="020B0604020202020204" pitchFamily="34" charset="0"/>
            </a:endParaRPr>
          </a:p>
          <a:p>
            <a:pPr marL="228600" indent="-2286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en-US" altLang="zh-CN" sz="700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1-5</a:t>
            </a:r>
            <a:r>
              <a:rPr lang="zh-CN" altLang="en-US" sz="700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个样品</a:t>
            </a:r>
            <a:endParaRPr lang="en-US" altLang="zh-CN" sz="700" dirty="0">
              <a:latin typeface="Arial" panose="020B0604020202020204" pitchFamily="34" charset="0"/>
              <a:ea typeface="幼圆" panose="02010509060101010101" pitchFamily="49" charset="-122"/>
              <a:cs typeface="Arial" panose="020B0604020202020204" pitchFamily="34" charset="0"/>
            </a:endParaRPr>
          </a:p>
          <a:p>
            <a:pPr marL="228600" indent="-2286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en-US" altLang="zh-CN" sz="700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5-10</a:t>
            </a:r>
            <a:r>
              <a:rPr lang="zh-CN" altLang="en-US" sz="700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个样品</a:t>
            </a:r>
            <a:endParaRPr lang="en-US" altLang="zh-CN" sz="700" dirty="0">
              <a:latin typeface="Arial" panose="020B0604020202020204" pitchFamily="34" charset="0"/>
              <a:ea typeface="幼圆" panose="02010509060101010101" pitchFamily="49" charset="-122"/>
              <a:cs typeface="Arial" panose="020B0604020202020204" pitchFamily="34" charset="0"/>
            </a:endParaRPr>
          </a:p>
          <a:p>
            <a:pPr marL="228600" indent="-2286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en-US" altLang="zh-CN" sz="700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10-20</a:t>
            </a:r>
            <a:r>
              <a:rPr lang="zh-CN" altLang="en-US" sz="700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个样品</a:t>
            </a:r>
            <a:endParaRPr lang="en-US" altLang="zh-CN" sz="700" dirty="0">
              <a:latin typeface="Arial" panose="020B0604020202020204" pitchFamily="34" charset="0"/>
              <a:ea typeface="幼圆" panose="02010509060101010101" pitchFamily="49" charset="-122"/>
              <a:cs typeface="Arial" panose="020B0604020202020204" pitchFamily="34" charset="0"/>
            </a:endParaRPr>
          </a:p>
          <a:p>
            <a:pPr marL="228600" indent="-2286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zh-CN" altLang="en-US" sz="700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其他：</a:t>
            </a:r>
            <a:endParaRPr lang="en-US" altLang="zh-CN" sz="700" dirty="0">
              <a:latin typeface="Arial" panose="020B0604020202020204" pitchFamily="34" charset="0"/>
              <a:ea typeface="幼圆" panose="02010509060101010101" pitchFamily="49" charset="-122"/>
              <a:cs typeface="Arial" panose="020B0604020202020204" pitchFamily="34" charset="0"/>
            </a:endParaRP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altLang="zh-CN" sz="700" dirty="0">
              <a:latin typeface="Arial" panose="020B0604020202020204" pitchFamily="34" charset="0"/>
              <a:ea typeface="幼圆" panose="02010509060101010101" pitchFamily="49" charset="-122"/>
              <a:cs typeface="Arial" panose="020B0604020202020204" pitchFamily="34" charset="0"/>
            </a:endParaRP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700" b="1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5.</a:t>
            </a:r>
            <a:r>
              <a:rPr lang="zh-CN" altLang="en-US" sz="700" b="1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对于</a:t>
            </a:r>
            <a:r>
              <a:rPr lang="en-US" altLang="zh-CN" sz="700" b="1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RNA</a:t>
            </a:r>
            <a:r>
              <a:rPr lang="zh-CN" altLang="en-US" sz="700" b="1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纯化实验，您最看重的是以下哪</a:t>
            </a:r>
            <a:r>
              <a:rPr lang="en-US" altLang="zh-CN" sz="700" b="1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2</a:t>
            </a:r>
            <a:r>
              <a:rPr lang="zh-CN" altLang="en-US" sz="700" b="1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个参数？</a:t>
            </a:r>
            <a:endParaRPr lang="en-US" altLang="zh-CN" sz="700" dirty="0">
              <a:latin typeface="Arial" panose="020B0604020202020204" pitchFamily="34" charset="0"/>
              <a:ea typeface="幼圆" panose="02010509060101010101" pitchFamily="49" charset="-122"/>
              <a:cs typeface="Arial" panose="020B0604020202020204" pitchFamily="34" charset="0"/>
            </a:endParaRPr>
          </a:p>
          <a:p>
            <a:pPr marL="228600" indent="-2286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zh-CN" altLang="en-US" sz="700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纯化时间</a:t>
            </a:r>
            <a:endParaRPr lang="en-US" altLang="zh-CN" sz="700" dirty="0">
              <a:latin typeface="Arial" panose="020B0604020202020204" pitchFamily="34" charset="0"/>
              <a:ea typeface="幼圆" panose="02010509060101010101" pitchFamily="49" charset="-122"/>
              <a:cs typeface="Arial" panose="020B0604020202020204" pitchFamily="34" charset="0"/>
            </a:endParaRPr>
          </a:p>
          <a:p>
            <a:pPr marL="228600" indent="-2286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en-US" altLang="zh-CN" sz="700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RNA</a:t>
            </a:r>
            <a:r>
              <a:rPr lang="zh-CN" altLang="en-US" sz="700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纯度</a:t>
            </a:r>
            <a:endParaRPr lang="en-US" sz="700" dirty="0">
              <a:latin typeface="Arial" panose="020B0604020202020204" pitchFamily="34" charset="0"/>
              <a:ea typeface="幼圆" panose="02010509060101010101" pitchFamily="49" charset="-122"/>
              <a:cs typeface="Arial" panose="020B0604020202020204" pitchFamily="34" charset="0"/>
            </a:endParaRPr>
          </a:p>
          <a:p>
            <a:pPr marL="228600" indent="-2286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zh-CN" altLang="en-US" sz="700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操作复杂程度</a:t>
            </a:r>
            <a:r>
              <a:rPr lang="zh-CN" altLang="en-US" sz="700" u="sng" dirty="0">
                <a:solidFill>
                  <a:schemeClr val="bg1"/>
                </a:solidFill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如</a:t>
            </a:r>
            <a:endParaRPr lang="en-US" altLang="zh-CN" sz="700" u="sng" dirty="0">
              <a:solidFill>
                <a:schemeClr val="bg1"/>
              </a:solidFill>
              <a:latin typeface="Arial" panose="020B0604020202020204" pitchFamily="34" charset="0"/>
              <a:ea typeface="幼圆" panose="02010509060101010101" pitchFamily="49" charset="-122"/>
              <a:cs typeface="Arial" panose="020B0604020202020204" pitchFamily="34" charset="0"/>
            </a:endParaRPr>
          </a:p>
          <a:p>
            <a:pPr marL="228600" indent="-2286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zh-CN" altLang="en-US" sz="700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纯化方法价格</a:t>
            </a:r>
            <a:endParaRPr lang="en-US" altLang="zh-CN" sz="700" dirty="0">
              <a:latin typeface="Arial" panose="020B0604020202020204" pitchFamily="34" charset="0"/>
              <a:ea typeface="幼圆" panose="02010509060101010101" pitchFamily="49" charset="-122"/>
              <a:cs typeface="Arial" panose="020B0604020202020204" pitchFamily="34" charset="0"/>
            </a:endParaRPr>
          </a:p>
          <a:p>
            <a:pPr marL="228600" indent="-2286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zh-CN" altLang="en-US" sz="700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其他</a:t>
            </a:r>
            <a:r>
              <a:rPr lang="zh-CN" altLang="en-US" sz="700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：</a:t>
            </a:r>
            <a:endParaRPr lang="en-US" altLang="zh-CN" sz="700" dirty="0">
              <a:latin typeface="Arial" panose="020B0604020202020204" pitchFamily="34" charset="0"/>
              <a:ea typeface="幼圆" panose="02010509060101010101" pitchFamily="49" charset="-122"/>
              <a:cs typeface="Arial" panose="020B0604020202020204" pitchFamily="34" charset="0"/>
            </a:endParaRP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altLang="zh-CN" sz="700" dirty="0">
              <a:latin typeface="Arial" panose="020B0604020202020204" pitchFamily="34" charset="0"/>
              <a:ea typeface="幼圆" panose="02010509060101010101" pitchFamily="49" charset="-122"/>
              <a:cs typeface="Arial" panose="020B0604020202020204" pitchFamily="34" charset="0"/>
            </a:endParaRP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6.</a:t>
            </a:r>
            <a:r>
              <a:rPr lang="zh-CN" altLang="en-US" sz="700" b="1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您纯化</a:t>
            </a:r>
            <a:r>
              <a:rPr lang="en-US" altLang="zh-CN" sz="700" b="1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RNA</a:t>
            </a:r>
            <a:r>
              <a:rPr lang="zh-CN" altLang="en-US" sz="700" b="1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用于什么</a:t>
            </a:r>
            <a:r>
              <a:rPr lang="zh-CN" altLang="en-US" sz="700" b="1" u="sng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               </a:t>
            </a:r>
            <a:r>
              <a:rPr lang="zh-CN" altLang="en-US" sz="700" b="1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下游实验</a:t>
            </a:r>
            <a:r>
              <a:rPr lang="en-US" sz="700" b="1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?</a:t>
            </a:r>
            <a:endParaRPr lang="en-US" sz="700" dirty="0">
              <a:latin typeface="Arial" panose="020B0604020202020204" pitchFamily="34" charset="0"/>
              <a:ea typeface="幼圆" panose="02010509060101010101" pitchFamily="49" charset="-122"/>
              <a:cs typeface="Arial" panose="020B0604020202020204" pitchFamily="34" charset="0"/>
            </a:endParaRPr>
          </a:p>
          <a:p>
            <a:pPr marL="228600" indent="-2286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en-US" altLang="zh-CN" sz="700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RT-</a:t>
            </a:r>
            <a:r>
              <a:rPr lang="en-US" sz="700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PCR</a:t>
            </a:r>
            <a:r>
              <a:rPr lang="zh-CN" altLang="en-US" sz="700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实验</a:t>
            </a:r>
            <a:endParaRPr lang="en-US" altLang="zh-CN" sz="700" dirty="0">
              <a:latin typeface="Arial" panose="020B0604020202020204" pitchFamily="34" charset="0"/>
              <a:ea typeface="幼圆" panose="02010509060101010101" pitchFamily="49" charset="-122"/>
              <a:cs typeface="Arial" panose="020B0604020202020204" pitchFamily="34" charset="0"/>
            </a:endParaRPr>
          </a:p>
          <a:p>
            <a:pPr marL="228600" indent="-2286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en-US" altLang="zh-CN" sz="700" dirty="0" err="1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qPCR</a:t>
            </a:r>
            <a:r>
              <a:rPr lang="zh-CN" altLang="en-US" sz="700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实验</a:t>
            </a:r>
            <a:endParaRPr lang="en-US" altLang="zh-CN" sz="700" dirty="0">
              <a:latin typeface="Arial" panose="020B0604020202020204" pitchFamily="34" charset="0"/>
              <a:ea typeface="幼圆" panose="02010509060101010101" pitchFamily="49" charset="-122"/>
              <a:cs typeface="Arial" panose="020B0604020202020204" pitchFamily="34" charset="0"/>
            </a:endParaRPr>
          </a:p>
          <a:p>
            <a:pPr marL="228600" indent="-2286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zh-CN" altLang="en-US" sz="700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纯化</a:t>
            </a:r>
            <a:r>
              <a:rPr lang="en-US" altLang="zh-CN" sz="700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mRNA</a:t>
            </a:r>
            <a:endParaRPr lang="en-US" altLang="zh-CN" sz="700" dirty="0">
              <a:latin typeface="Arial" panose="020B0604020202020204" pitchFamily="34" charset="0"/>
              <a:ea typeface="幼圆" panose="02010509060101010101" pitchFamily="49" charset="-122"/>
              <a:cs typeface="Arial" panose="020B0604020202020204" pitchFamily="34" charset="0"/>
            </a:endParaRPr>
          </a:p>
          <a:p>
            <a:pPr marL="228600" indent="-2286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zh-CN" altLang="en-US" sz="700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转染</a:t>
            </a:r>
            <a:endParaRPr lang="en-US" altLang="zh-CN" sz="700" dirty="0">
              <a:latin typeface="Arial" panose="020B0604020202020204" pitchFamily="34" charset="0"/>
              <a:ea typeface="幼圆" panose="02010509060101010101" pitchFamily="49" charset="-122"/>
              <a:cs typeface="Arial" panose="020B0604020202020204" pitchFamily="34" charset="0"/>
            </a:endParaRPr>
          </a:p>
          <a:p>
            <a:pPr marL="228600" indent="-2286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en-US" altLang="zh-CN" sz="700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RNA</a:t>
            </a:r>
            <a:r>
              <a:rPr lang="zh-CN" altLang="en-US" sz="700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芯片</a:t>
            </a:r>
            <a:endParaRPr lang="en-US" altLang="zh-CN" sz="700" dirty="0">
              <a:latin typeface="Arial" panose="020B0604020202020204" pitchFamily="34" charset="0"/>
              <a:ea typeface="幼圆" panose="02010509060101010101" pitchFamily="49" charset="-122"/>
              <a:cs typeface="Arial" panose="020B0604020202020204" pitchFamily="34" charset="0"/>
            </a:endParaRPr>
          </a:p>
          <a:p>
            <a:pPr marL="228600" indent="-2286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en-US" altLang="zh-CN" sz="700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Northern blot</a:t>
            </a:r>
          </a:p>
          <a:p>
            <a:pPr marL="228600" indent="-2286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zh-CN" altLang="en-US" sz="700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其他</a:t>
            </a:r>
            <a:r>
              <a:rPr lang="zh-CN" altLang="en-US" sz="700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：</a:t>
            </a:r>
            <a:endParaRPr lang="en-US" sz="700" dirty="0">
              <a:latin typeface="Arial" panose="020B0604020202020204" pitchFamily="34" charset="0"/>
              <a:ea typeface="幼圆" panose="02010509060101010101" pitchFamily="49" charset="-122"/>
              <a:cs typeface="Arial" panose="020B0604020202020204" pitchFamily="34" charset="0"/>
            </a:endParaRP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altLang="zh-CN" sz="500" b="1" dirty="0">
              <a:latin typeface="Arial" panose="020B0604020202020204" pitchFamily="34" charset="0"/>
              <a:ea typeface="幼圆" panose="020105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379788" y="2620963"/>
            <a:ext cx="3073400" cy="61785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700" b="1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7.</a:t>
            </a:r>
            <a:r>
              <a:rPr lang="zh-CN" altLang="en-US" sz="700" b="1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如果您使用</a:t>
            </a:r>
            <a:r>
              <a:rPr lang="en-US" altLang="zh-CN" sz="700" b="1" dirty="0" err="1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Trizol</a:t>
            </a:r>
            <a:r>
              <a:rPr lang="zh-CN" altLang="en-US" sz="700" b="1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法，您目前使用的是哪个供应商的</a:t>
            </a:r>
            <a:r>
              <a:rPr lang="en-US" altLang="zh-CN" sz="700" b="1" dirty="0" err="1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Trizol</a:t>
            </a:r>
            <a:r>
              <a:rPr lang="zh-CN" altLang="en-US" sz="700" b="1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试剂？</a:t>
            </a:r>
            <a:endParaRPr lang="en-US" altLang="zh-CN" sz="700" b="1" dirty="0">
              <a:latin typeface="Arial" panose="020B0604020202020204" pitchFamily="34" charset="0"/>
              <a:ea typeface="幼圆" panose="02010509060101010101" pitchFamily="49" charset="-122"/>
              <a:cs typeface="Arial" panose="020B0604020202020204" pitchFamily="34" charset="0"/>
            </a:endParaRPr>
          </a:p>
          <a:p>
            <a:pPr marL="228600" indent="-2286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en-US" sz="700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Life Technologies</a:t>
            </a:r>
          </a:p>
          <a:p>
            <a:pPr marL="228600" indent="-2286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zh-CN" altLang="en-US" sz="700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其他</a:t>
            </a:r>
            <a:r>
              <a:rPr lang="en-US" altLang="zh-CN" sz="700" dirty="0" err="1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Trizol</a:t>
            </a:r>
            <a:r>
              <a:rPr lang="zh-CN" altLang="en-US" sz="700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供应商</a:t>
            </a:r>
            <a:r>
              <a:rPr lang="zh-CN" altLang="en-US" sz="700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：</a:t>
            </a:r>
            <a:r>
              <a:rPr lang="zh-CN" altLang="en-US" sz="700" u="sng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                                  </a:t>
            </a:r>
            <a:r>
              <a:rPr lang="zh-CN" altLang="en-US" sz="700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公司</a:t>
            </a:r>
            <a:r>
              <a:rPr lang="zh-CN" altLang="en-US" sz="700" u="sng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　　　　　　                        </a:t>
            </a:r>
            <a:endParaRPr lang="en-US" altLang="zh-CN" sz="700" u="sng" dirty="0">
              <a:latin typeface="Arial" panose="020B0604020202020204" pitchFamily="34" charset="0"/>
              <a:ea typeface="幼圆" panose="02010509060101010101" pitchFamily="49" charset="-122"/>
              <a:cs typeface="Arial" panose="020B0604020202020204" pitchFamily="34" charset="0"/>
            </a:endParaRPr>
          </a:p>
          <a:p>
            <a:pPr marL="228600" indent="-2286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zh-CN" altLang="en-US" sz="700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不用</a:t>
            </a:r>
            <a:r>
              <a:rPr lang="en-US" altLang="zh-CN" sz="700" dirty="0" err="1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Trizol</a:t>
            </a:r>
            <a:r>
              <a:rPr lang="en-US" altLang="zh-CN" sz="700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, </a:t>
            </a:r>
            <a:r>
              <a:rPr lang="zh-CN" altLang="en-US" sz="700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使用</a:t>
            </a:r>
            <a:r>
              <a:rPr lang="zh-CN" altLang="en-US" sz="700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专用试剂盒纯化</a:t>
            </a:r>
            <a:r>
              <a:rPr lang="en-US" altLang="zh-CN" sz="700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RNA </a:t>
            </a:r>
            <a:endParaRPr lang="en-US" altLang="zh-CN" sz="700" dirty="0">
              <a:latin typeface="Arial" panose="020B0604020202020204" pitchFamily="34" charset="0"/>
              <a:ea typeface="幼圆" panose="02010509060101010101" pitchFamily="49" charset="-122"/>
              <a:cs typeface="Arial" panose="020B0604020202020204" pitchFamily="34" charset="0"/>
            </a:endParaRP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sz="700" b="1" dirty="0">
              <a:latin typeface="Arial" panose="020B0604020202020204" pitchFamily="34" charset="0"/>
              <a:ea typeface="幼圆" panose="02010509060101010101" pitchFamily="49" charset="-122"/>
              <a:cs typeface="Arial" panose="020B0604020202020204" pitchFamily="34" charset="0"/>
            </a:endParaRP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700" b="1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8</a:t>
            </a:r>
            <a:r>
              <a:rPr lang="en-US" sz="700" b="1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. </a:t>
            </a:r>
            <a:r>
              <a:rPr lang="zh-CN" altLang="en-US" sz="700" b="1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如果您使用</a:t>
            </a:r>
            <a:r>
              <a:rPr lang="en-US" altLang="zh-CN" sz="700" b="1" dirty="0" err="1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Trizol</a:t>
            </a:r>
            <a:r>
              <a:rPr lang="zh-CN" altLang="en-US" sz="700" b="1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法，是否愿意尝试商品化试剂盒方法？</a:t>
            </a:r>
            <a:endParaRPr lang="en-US" altLang="zh-CN" sz="700" b="1" dirty="0">
              <a:latin typeface="Arial" panose="020B0604020202020204" pitchFamily="34" charset="0"/>
              <a:ea typeface="幼圆" panose="02010509060101010101" pitchFamily="49" charset="-122"/>
              <a:cs typeface="Arial" panose="020B0604020202020204" pitchFamily="34" charset="0"/>
            </a:endParaRPr>
          </a:p>
          <a:p>
            <a:pPr marL="342900" indent="-3429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zh-CN" altLang="en-US" sz="700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愿意，我希望能够节省时间并在意</a:t>
            </a:r>
            <a:r>
              <a:rPr lang="en-US" altLang="zh-CN" sz="700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RNA</a:t>
            </a:r>
            <a:r>
              <a:rPr lang="zh-CN" altLang="en-US" sz="700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纯度，也不希望使用刺激性太强的有机溶剂</a:t>
            </a:r>
            <a:endParaRPr lang="en-US" altLang="zh-CN" sz="700" dirty="0">
              <a:latin typeface="Arial" panose="020B0604020202020204" pitchFamily="34" charset="0"/>
              <a:ea typeface="幼圆" panose="02010509060101010101" pitchFamily="49" charset="-122"/>
              <a:cs typeface="Arial" panose="020B0604020202020204" pitchFamily="34" charset="0"/>
            </a:endParaRPr>
          </a:p>
          <a:p>
            <a:pPr marL="342900" indent="-3429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zh-CN" altLang="en-US" sz="700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不愿意，我喜欢传统方法</a:t>
            </a:r>
            <a:endParaRPr lang="en-US" altLang="zh-CN" sz="700" dirty="0">
              <a:latin typeface="Arial" panose="020B0604020202020204" pitchFamily="34" charset="0"/>
              <a:ea typeface="幼圆" panose="02010509060101010101" pitchFamily="49" charset="-122"/>
              <a:cs typeface="Arial" panose="020B0604020202020204" pitchFamily="34" charset="0"/>
            </a:endParaRP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altLang="zh-CN" sz="700" dirty="0">
              <a:latin typeface="Arial" panose="020B0604020202020204" pitchFamily="34" charset="0"/>
              <a:ea typeface="幼圆" panose="02010509060101010101" pitchFamily="49" charset="-122"/>
              <a:cs typeface="Arial" panose="020B0604020202020204" pitchFamily="34" charset="0"/>
            </a:endParaRP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700" b="1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9. </a:t>
            </a:r>
            <a:r>
              <a:rPr lang="zh-CN" altLang="en-US" sz="700" b="1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您</a:t>
            </a:r>
            <a:r>
              <a:rPr lang="zh-CN" altLang="en-US" sz="700" b="1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希望</a:t>
            </a:r>
            <a:r>
              <a:rPr lang="en-US" altLang="zh-CN" sz="700" b="1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RNA</a:t>
            </a:r>
            <a:r>
              <a:rPr lang="zh-CN" altLang="en-US" sz="700" b="1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纯化试剂盒的每个纯化反应（</a:t>
            </a:r>
            <a:r>
              <a:rPr lang="en-US" altLang="zh-CN" sz="700" b="1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1.5ml EP</a:t>
            </a:r>
            <a:r>
              <a:rPr lang="zh-CN" altLang="en-US" sz="700" b="1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管体系）价格范围在多少元？</a:t>
            </a:r>
            <a:r>
              <a:rPr lang="zh-CN" altLang="en-US" sz="700" b="1" u="sng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                     </a:t>
            </a:r>
            <a:r>
              <a:rPr lang="zh-CN" altLang="en-US" sz="700" b="1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元</a:t>
            </a:r>
            <a:endParaRPr lang="en-US" altLang="zh-CN" sz="700" b="1" dirty="0">
              <a:latin typeface="Arial" panose="020B0604020202020204" pitchFamily="34" charset="0"/>
              <a:ea typeface="幼圆" panose="02010509060101010101" pitchFamily="49" charset="-122"/>
              <a:cs typeface="Arial" panose="020B0604020202020204" pitchFamily="34" charset="0"/>
            </a:endParaRP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altLang="zh-CN" sz="700" dirty="0">
              <a:latin typeface="Arial" panose="020B0604020202020204" pitchFamily="34" charset="0"/>
              <a:ea typeface="幼圆" panose="02010509060101010101" pitchFamily="49" charset="-122"/>
              <a:cs typeface="Arial" panose="020B0604020202020204" pitchFamily="34" charset="0"/>
            </a:endParaRP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700" b="1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10.</a:t>
            </a:r>
            <a:r>
              <a:rPr lang="zh-CN" altLang="en-US" sz="700" b="1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如果您正在使用商品化试剂盒纯化</a:t>
            </a:r>
            <a:r>
              <a:rPr lang="en-US" altLang="zh-CN" sz="700" b="1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RNA,</a:t>
            </a:r>
            <a:r>
              <a:rPr lang="zh-CN" altLang="en-US" sz="700" b="1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您在使用哪个公司的试剂盒？</a:t>
            </a:r>
            <a:endParaRPr lang="en-US" altLang="zh-CN" sz="700" dirty="0">
              <a:latin typeface="Arial" panose="020B0604020202020204" pitchFamily="34" charset="0"/>
              <a:ea typeface="幼圆" panose="02010509060101010101" pitchFamily="49" charset="-122"/>
              <a:cs typeface="Arial" panose="020B0604020202020204" pitchFamily="34" charset="0"/>
            </a:endParaRPr>
          </a:p>
          <a:p>
            <a:pPr marL="228600" indent="-2286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en-US" altLang="zh-CN" sz="700" dirty="0" err="1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Promega</a:t>
            </a:r>
            <a:r>
              <a:rPr lang="en-US" altLang="zh-CN" sz="700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 </a:t>
            </a:r>
            <a:r>
              <a:rPr lang="en-US" altLang="zh-CN" sz="700" dirty="0" err="1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ReliaPrep</a:t>
            </a:r>
            <a:r>
              <a:rPr lang="en-US" altLang="zh-CN" sz="700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 </a:t>
            </a:r>
            <a:r>
              <a:rPr lang="zh-CN" altLang="en-US" sz="700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系列试剂盒</a:t>
            </a:r>
            <a:endParaRPr lang="en-US" altLang="zh-CN" sz="700" dirty="0">
              <a:latin typeface="Arial" panose="020B0604020202020204" pitchFamily="34" charset="0"/>
              <a:ea typeface="幼圆" panose="02010509060101010101" pitchFamily="49" charset="-122"/>
              <a:cs typeface="Arial" panose="020B0604020202020204" pitchFamily="34" charset="0"/>
            </a:endParaRPr>
          </a:p>
          <a:p>
            <a:pPr marL="228600" indent="-2286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en-US" altLang="zh-CN" sz="700" dirty="0" err="1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Promega</a:t>
            </a:r>
            <a:r>
              <a:rPr lang="en-US" altLang="zh-CN" sz="700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 Wizard </a:t>
            </a:r>
            <a:r>
              <a:rPr lang="zh-CN" altLang="en-US" sz="700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系列试剂盒</a:t>
            </a:r>
            <a:endParaRPr lang="en-US" altLang="zh-CN" sz="700" dirty="0">
              <a:latin typeface="Arial" panose="020B0604020202020204" pitchFamily="34" charset="0"/>
              <a:ea typeface="幼圆" panose="02010509060101010101" pitchFamily="49" charset="-122"/>
              <a:cs typeface="Arial" panose="020B0604020202020204" pitchFamily="34" charset="0"/>
            </a:endParaRPr>
          </a:p>
          <a:p>
            <a:pPr marL="228600" indent="-2286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en-US" altLang="zh-CN" sz="700" dirty="0" err="1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Qiagen</a:t>
            </a:r>
            <a:r>
              <a:rPr lang="en-US" altLang="zh-CN" sz="700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 </a:t>
            </a:r>
          </a:p>
          <a:p>
            <a:pPr marL="228600" indent="-2286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zh-CN" altLang="en-US" sz="700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天</a:t>
            </a:r>
            <a:r>
              <a:rPr lang="zh-CN" altLang="en-US" sz="700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根</a:t>
            </a:r>
            <a:endParaRPr lang="en-US" altLang="zh-CN" sz="700" dirty="0">
              <a:latin typeface="Arial" panose="020B0604020202020204" pitchFamily="34" charset="0"/>
              <a:ea typeface="幼圆" panose="02010509060101010101" pitchFamily="49" charset="-122"/>
              <a:cs typeface="Arial" panose="020B0604020202020204" pitchFamily="34" charset="0"/>
            </a:endParaRPr>
          </a:p>
          <a:p>
            <a:pPr marL="228600" indent="-2286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en-US" altLang="zh-CN" sz="700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Omega</a:t>
            </a:r>
          </a:p>
          <a:p>
            <a:pPr marL="228600" indent="-2286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zh-CN" altLang="en-US" sz="700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其他：</a:t>
            </a:r>
            <a:r>
              <a:rPr lang="zh-CN" altLang="en-US" sz="700" u="sng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                                </a:t>
            </a:r>
            <a:r>
              <a:rPr lang="zh-CN" altLang="en-US" sz="700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公司</a:t>
            </a:r>
            <a:endParaRPr lang="en-US" altLang="zh-CN" sz="700" dirty="0">
              <a:latin typeface="Arial" panose="020B0604020202020204" pitchFamily="34" charset="0"/>
              <a:ea typeface="幼圆" panose="02010509060101010101" pitchFamily="49" charset="-122"/>
              <a:cs typeface="Arial" panose="020B0604020202020204" pitchFamily="34" charset="0"/>
            </a:endParaRP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altLang="zh-CN" sz="700" dirty="0">
              <a:latin typeface="Arial" panose="020B0604020202020204" pitchFamily="34" charset="0"/>
              <a:ea typeface="幼圆" panose="02010509060101010101" pitchFamily="49" charset="-122"/>
              <a:cs typeface="Arial" panose="020B0604020202020204" pitchFamily="34" charset="0"/>
            </a:endParaRP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700" b="1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11.</a:t>
            </a:r>
            <a:r>
              <a:rPr lang="zh-CN" altLang="en-US" sz="700" b="1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如</a:t>
            </a:r>
            <a:r>
              <a:rPr lang="zh-CN" altLang="en-US" sz="700" b="1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您进行下游</a:t>
            </a:r>
            <a:r>
              <a:rPr lang="en-US" altLang="zh-CN" sz="700" b="1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RT-PCR</a:t>
            </a:r>
            <a:r>
              <a:rPr lang="zh-CN" altLang="en-US" sz="700" b="1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实验，您选用的试剂盒</a:t>
            </a:r>
            <a:r>
              <a:rPr lang="en-US" altLang="zh-CN" sz="700" b="1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/</a:t>
            </a:r>
            <a:r>
              <a:rPr lang="zh-CN" altLang="en-US" sz="700" b="1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逆转录酶是哪个公司的？</a:t>
            </a:r>
            <a:endParaRPr lang="en-US" altLang="zh-CN" sz="700" b="1" dirty="0">
              <a:latin typeface="Arial" panose="020B0604020202020204" pitchFamily="34" charset="0"/>
              <a:ea typeface="幼圆" panose="02010509060101010101" pitchFamily="49" charset="-122"/>
              <a:cs typeface="Arial" panose="020B0604020202020204" pitchFamily="34" charset="0"/>
            </a:endParaRPr>
          </a:p>
          <a:p>
            <a:pPr marL="228600" indent="-2286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en-US" altLang="zh-CN" sz="700" dirty="0" err="1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Promega</a:t>
            </a:r>
            <a:r>
              <a:rPr lang="en-US" altLang="zh-CN" sz="700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 </a:t>
            </a:r>
            <a:r>
              <a:rPr lang="zh-CN" altLang="en-US" sz="700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试剂盒</a:t>
            </a:r>
            <a:r>
              <a:rPr lang="en-US" altLang="zh-CN" sz="700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/</a:t>
            </a:r>
            <a:r>
              <a:rPr lang="zh-CN" altLang="en-US" sz="700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酶</a:t>
            </a:r>
            <a:endParaRPr lang="en-US" altLang="zh-CN" sz="700" dirty="0">
              <a:latin typeface="Arial" panose="020B0604020202020204" pitchFamily="34" charset="0"/>
              <a:ea typeface="幼圆" panose="02010509060101010101" pitchFamily="49" charset="-122"/>
              <a:cs typeface="Arial" panose="020B0604020202020204" pitchFamily="34" charset="0"/>
            </a:endParaRPr>
          </a:p>
          <a:p>
            <a:pPr marL="228600" indent="-2286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en-US" altLang="zh-CN" sz="700" dirty="0" err="1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Fermentas</a:t>
            </a:r>
            <a:r>
              <a:rPr lang="zh-CN" altLang="en-US" sz="700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试剂盒</a:t>
            </a:r>
            <a:r>
              <a:rPr lang="en-US" altLang="zh-CN" sz="700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/</a:t>
            </a:r>
            <a:r>
              <a:rPr lang="zh-CN" altLang="en-US" sz="700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酶</a:t>
            </a:r>
            <a:endParaRPr lang="en-US" altLang="zh-CN" sz="700" dirty="0">
              <a:latin typeface="Arial" panose="020B0604020202020204" pitchFamily="34" charset="0"/>
              <a:ea typeface="幼圆" panose="02010509060101010101" pitchFamily="49" charset="-122"/>
              <a:cs typeface="Arial" panose="020B0604020202020204" pitchFamily="34" charset="0"/>
            </a:endParaRPr>
          </a:p>
          <a:p>
            <a:pPr marL="228600" indent="-2286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en-US" altLang="zh-CN" sz="700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Life Technologies</a:t>
            </a:r>
            <a:r>
              <a:rPr lang="zh-CN" altLang="en-US" sz="700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试剂盒</a:t>
            </a:r>
            <a:r>
              <a:rPr lang="en-US" altLang="zh-CN" sz="700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/</a:t>
            </a:r>
            <a:r>
              <a:rPr lang="zh-CN" altLang="en-US" sz="700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酶</a:t>
            </a:r>
            <a:endParaRPr lang="en-US" altLang="zh-CN" sz="700" dirty="0">
              <a:latin typeface="Arial" panose="020B0604020202020204" pitchFamily="34" charset="0"/>
              <a:ea typeface="幼圆" panose="02010509060101010101" pitchFamily="49" charset="-122"/>
              <a:cs typeface="Arial" panose="020B0604020202020204" pitchFamily="34" charset="0"/>
            </a:endParaRPr>
          </a:p>
          <a:p>
            <a:pPr marL="228600" indent="-2286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zh-CN" altLang="en-US" sz="700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其他</a:t>
            </a:r>
            <a:r>
              <a:rPr lang="zh-CN" altLang="en-US" sz="700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：</a:t>
            </a:r>
            <a:r>
              <a:rPr lang="zh-CN" altLang="en-US" sz="700" u="sng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                                </a:t>
            </a:r>
            <a:r>
              <a:rPr lang="zh-CN" altLang="en-US" sz="700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公司</a:t>
            </a:r>
            <a:endParaRPr lang="en-US" altLang="zh-CN" sz="700" dirty="0">
              <a:latin typeface="Arial" panose="020B0604020202020204" pitchFamily="34" charset="0"/>
              <a:ea typeface="幼圆" panose="02010509060101010101" pitchFamily="49" charset="-122"/>
              <a:cs typeface="Arial" panose="020B0604020202020204" pitchFamily="34" charset="0"/>
            </a:endParaRP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altLang="zh-CN" sz="700" dirty="0">
              <a:latin typeface="Arial" panose="020B0604020202020204" pitchFamily="34" charset="0"/>
              <a:ea typeface="幼圆" panose="02010509060101010101" pitchFamily="49" charset="-122"/>
              <a:cs typeface="Arial" panose="020B0604020202020204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12.</a:t>
            </a:r>
            <a:r>
              <a:rPr lang="zh-CN" altLang="en-US" sz="700" b="1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您愿意通过哪些方式了解最新的检测技术</a:t>
            </a:r>
            <a:r>
              <a:rPr lang="en-US" sz="700" b="1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?(</a:t>
            </a:r>
            <a:r>
              <a:rPr lang="zh-CN" altLang="en-US" sz="700" b="1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可多选</a:t>
            </a:r>
            <a:r>
              <a:rPr lang="en-US" sz="700" b="1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)</a:t>
            </a:r>
            <a:endParaRPr lang="en-US" sz="700" dirty="0">
              <a:latin typeface="Arial" panose="020B0604020202020204" pitchFamily="34" charset="0"/>
              <a:ea typeface="幼圆" panose="02010509060101010101" pitchFamily="49" charset="-122"/>
              <a:cs typeface="Arial" panose="020B0604020202020204" pitchFamily="34" charset="0"/>
            </a:endParaRPr>
          </a:p>
          <a:p>
            <a:pPr marL="228600" indent="-2286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en-US" sz="700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Email</a:t>
            </a:r>
          </a:p>
          <a:p>
            <a:pPr marL="228600" indent="-2286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zh-CN" altLang="en-US" sz="700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微信，微博</a:t>
            </a:r>
            <a:endParaRPr lang="en-US" sz="700" dirty="0">
              <a:latin typeface="Arial" panose="020B0604020202020204" pitchFamily="34" charset="0"/>
              <a:ea typeface="幼圆" panose="02010509060101010101" pitchFamily="49" charset="-122"/>
              <a:cs typeface="Arial" panose="020B0604020202020204" pitchFamily="34" charset="0"/>
            </a:endParaRPr>
          </a:p>
          <a:p>
            <a:pPr marL="228600" indent="-2286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en-US" sz="700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Newsletter</a:t>
            </a:r>
            <a:r>
              <a:rPr lang="zh-CN" altLang="en-US" sz="700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电子报</a:t>
            </a:r>
            <a:endParaRPr lang="en-US" sz="700" dirty="0">
              <a:latin typeface="Arial" panose="020B0604020202020204" pitchFamily="34" charset="0"/>
              <a:ea typeface="幼圆" panose="02010509060101010101" pitchFamily="49" charset="-122"/>
              <a:cs typeface="Arial" panose="020B0604020202020204" pitchFamily="34" charset="0"/>
            </a:endParaRPr>
          </a:p>
          <a:p>
            <a:pPr marL="228600" indent="-2286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zh-CN" altLang="en-US" sz="700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专业技术网站</a:t>
            </a:r>
            <a:r>
              <a:rPr lang="en-US" sz="700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/</a:t>
            </a:r>
            <a:r>
              <a:rPr lang="zh-CN" altLang="en-US" sz="700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杂志，如</a:t>
            </a:r>
            <a:r>
              <a:rPr lang="en-US" sz="700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:</a:t>
            </a:r>
            <a:r>
              <a:rPr lang="en-US" sz="700" u="sng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          </a:t>
            </a:r>
            <a:endParaRPr lang="en-US" sz="700" dirty="0">
              <a:latin typeface="Arial" panose="020B0604020202020204" pitchFamily="34" charset="0"/>
              <a:ea typeface="幼圆" panose="02010509060101010101" pitchFamily="49" charset="-122"/>
              <a:cs typeface="Arial" panose="020B0604020202020204" pitchFamily="34" charset="0"/>
            </a:endParaRPr>
          </a:p>
          <a:p>
            <a:pPr marL="228600" indent="-2286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zh-CN" altLang="en-US" sz="700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宣传彩页</a:t>
            </a:r>
            <a:endParaRPr lang="en-US" sz="700" dirty="0">
              <a:latin typeface="Arial" panose="020B0604020202020204" pitchFamily="34" charset="0"/>
              <a:ea typeface="幼圆" panose="02010509060101010101" pitchFamily="49" charset="-122"/>
              <a:cs typeface="Arial" panose="020B0604020202020204" pitchFamily="34" charset="0"/>
            </a:endParaRPr>
          </a:p>
          <a:p>
            <a:pPr marL="228600" indent="-2286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zh-CN" altLang="en-US" sz="700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销售人员拜访</a:t>
            </a:r>
            <a:endParaRPr lang="en-US" sz="700" dirty="0">
              <a:latin typeface="Arial" panose="020B0604020202020204" pitchFamily="34" charset="0"/>
              <a:ea typeface="幼圆" panose="02010509060101010101" pitchFamily="49" charset="-122"/>
              <a:cs typeface="Arial" panose="020B0604020202020204" pitchFamily="34" charset="0"/>
            </a:endParaRPr>
          </a:p>
          <a:p>
            <a:pPr marL="228600" indent="-2286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zh-CN" altLang="en-US" sz="700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不需要了解，只用本实验室使用</a:t>
            </a:r>
            <a:r>
              <a:rPr lang="zh-CN" altLang="en-US" sz="700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的传统方法</a:t>
            </a:r>
            <a:endParaRPr lang="en-US" altLang="zh-CN" sz="700" dirty="0">
              <a:latin typeface="Arial" panose="020B0604020202020204" pitchFamily="34" charset="0"/>
              <a:ea typeface="幼圆" panose="02010509060101010101" pitchFamily="49" charset="-122"/>
              <a:cs typeface="Arial" panose="020B0604020202020204" pitchFamily="34" charset="0"/>
            </a:endParaRPr>
          </a:p>
          <a:p>
            <a:pPr marL="228600" indent="-2286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zh-CN" altLang="en-US" sz="700" dirty="0"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其他： </a:t>
            </a:r>
            <a:endParaRPr lang="en-US" sz="700" dirty="0">
              <a:latin typeface="Arial" panose="020B0604020202020204" pitchFamily="34" charset="0"/>
              <a:ea typeface="幼圆" panose="02010509060101010101" pitchFamily="49" charset="-122"/>
              <a:cs typeface="Arial" panose="020B0604020202020204" pitchFamily="34" charset="0"/>
            </a:endParaRPr>
          </a:p>
          <a:p>
            <a:pPr marL="228600" indent="-2286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endParaRPr lang="en-US" altLang="zh-CN" sz="700" dirty="0">
              <a:latin typeface="Arial" panose="020B0604020202020204" pitchFamily="34" charset="0"/>
              <a:ea typeface="幼圆" panose="02010509060101010101" pitchFamily="49" charset="-122"/>
              <a:cs typeface="Arial" panose="020B0604020202020204" pitchFamily="34" charset="0"/>
            </a:endParaRP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sz="700" dirty="0">
              <a:latin typeface="Arial" panose="020B0604020202020204" pitchFamily="34" charset="0"/>
              <a:ea typeface="幼圆" panose="020105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0" y="611188"/>
            <a:ext cx="6858000" cy="636587"/>
          </a:xfrm>
          <a:prstGeom prst="rect">
            <a:avLst/>
          </a:prstGeom>
          <a:solidFill>
            <a:schemeClr val="accent5">
              <a:lumMod val="75000"/>
              <a:alpha val="6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文本框 2"/>
          <p:cNvSpPr txBox="1">
            <a:spLocks noChangeArrowheads="1"/>
          </p:cNvSpPr>
          <p:nvPr/>
        </p:nvSpPr>
        <p:spPr bwMode="auto">
          <a:xfrm>
            <a:off x="410474" y="725959"/>
            <a:ext cx="635470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2400" b="1" kern="100" dirty="0" err="1">
                <a:ln w="9208" cap="flat" cmpd="sng" algn="ctr">
                  <a:solidFill>
                    <a:srgbClr val="FFFFFF"/>
                  </a:solidFill>
                  <a:prstDash val="solid"/>
                  <a:round/>
                </a:ln>
                <a:solidFill>
                  <a:schemeClr val="bg1"/>
                </a:solidFill>
                <a:effectLst>
                  <a:outerShdw blurRad="63500" dir="3600000" algn="tl">
                    <a:srgbClr val="000000">
                      <a:alpha val="70000"/>
                    </a:srgbClr>
                  </a:outerShdw>
                </a:effectLst>
                <a:latin typeface="Calibri"/>
                <a:ea typeface="黑体"/>
                <a:cs typeface="Times New Roman"/>
              </a:rPr>
              <a:t>Eastep</a:t>
            </a:r>
            <a:r>
              <a:rPr lang="en-US" altLang="zh-CN" sz="2400" b="1" kern="100" dirty="0">
                <a:ln w="9208" cap="flat" cmpd="sng" algn="ctr">
                  <a:solidFill>
                    <a:srgbClr val="FFFFFF"/>
                  </a:solidFill>
                  <a:prstDash val="solid"/>
                  <a:round/>
                </a:ln>
                <a:solidFill>
                  <a:schemeClr val="bg1"/>
                </a:solidFill>
                <a:effectLst>
                  <a:outerShdw blurRad="63500" dir="3600000" algn="tl">
                    <a:srgbClr val="000000">
                      <a:alpha val="70000"/>
                    </a:srgbClr>
                  </a:outerShdw>
                </a:effectLst>
                <a:latin typeface="Calibri"/>
                <a:ea typeface="黑体"/>
                <a:cs typeface="Times New Roman"/>
              </a:rPr>
              <a:t> </a:t>
            </a:r>
            <a:r>
              <a:rPr lang="zh-CN" altLang="en-US" sz="2400" b="1" kern="100" dirty="0">
                <a:ln w="9208" cap="flat" cmpd="sng" algn="ctr">
                  <a:solidFill>
                    <a:srgbClr val="FFFFFF"/>
                  </a:solidFill>
                  <a:prstDash val="solid"/>
                  <a:round/>
                </a:ln>
                <a:solidFill>
                  <a:schemeClr val="bg1"/>
                </a:solidFill>
                <a:effectLst>
                  <a:outerShdw blurRad="63500" dir="3600000" algn="tl">
                    <a:srgbClr val="000000">
                      <a:alpha val="70000"/>
                    </a:srgbClr>
                  </a:outerShdw>
                </a:effectLst>
                <a:latin typeface="Calibri"/>
                <a:ea typeface="黑体"/>
                <a:cs typeface="Times New Roman"/>
              </a:rPr>
              <a:t>总</a:t>
            </a:r>
            <a:r>
              <a:rPr lang="en-US" altLang="zh-CN" sz="2400" b="1" kern="100" dirty="0">
                <a:ln w="9208" cap="flat" cmpd="sng" algn="ctr">
                  <a:solidFill>
                    <a:srgbClr val="FFFFFF"/>
                  </a:solidFill>
                  <a:prstDash val="solid"/>
                  <a:round/>
                </a:ln>
                <a:solidFill>
                  <a:schemeClr val="bg1"/>
                </a:solidFill>
                <a:effectLst>
                  <a:outerShdw blurRad="63500" dir="3600000" algn="tl">
                    <a:srgbClr val="000000">
                      <a:alpha val="70000"/>
                    </a:srgbClr>
                  </a:outerShdw>
                </a:effectLst>
                <a:latin typeface="Calibri"/>
                <a:ea typeface="黑体"/>
                <a:cs typeface="Times New Roman"/>
              </a:rPr>
              <a:t>RNA</a:t>
            </a:r>
            <a:r>
              <a:rPr lang="zh-CN" altLang="en-US" sz="2400" b="1" kern="100" dirty="0">
                <a:ln w="9208" cap="flat" cmpd="sng" algn="ctr">
                  <a:solidFill>
                    <a:srgbClr val="FFFFFF"/>
                  </a:solidFill>
                  <a:prstDash val="solid"/>
                  <a:round/>
                </a:ln>
                <a:solidFill>
                  <a:schemeClr val="bg1"/>
                </a:solidFill>
                <a:effectLst>
                  <a:outerShdw blurRad="63500" dir="3600000" algn="tl">
                    <a:srgbClr val="000000">
                      <a:alpha val="70000"/>
                    </a:srgbClr>
                  </a:outerShdw>
                </a:effectLst>
                <a:latin typeface="Calibri"/>
                <a:ea typeface="黑体"/>
                <a:cs typeface="Times New Roman"/>
              </a:rPr>
              <a:t>提取</a:t>
            </a:r>
            <a:r>
              <a:rPr lang="zh-CN" altLang="en-US" sz="2400" b="1" kern="100" dirty="0">
                <a:ln w="9208" cap="flat" cmpd="sng" algn="ctr">
                  <a:solidFill>
                    <a:srgbClr val="FFFFFF"/>
                  </a:solidFill>
                  <a:prstDash val="solid"/>
                  <a:round/>
                </a:ln>
                <a:solidFill>
                  <a:schemeClr val="bg1"/>
                </a:solidFill>
                <a:effectLst>
                  <a:outerShdw blurRad="63500" dir="3600000" algn="tl">
                    <a:srgbClr val="000000">
                      <a:alpha val="70000"/>
                    </a:srgbClr>
                  </a:outerShdw>
                </a:effectLst>
                <a:latin typeface="Calibri"/>
                <a:ea typeface="黑体"/>
                <a:cs typeface="Times New Roman"/>
              </a:rPr>
              <a:t>试剂</a:t>
            </a:r>
            <a:r>
              <a:rPr lang="zh-CN" altLang="en-US" sz="2400" b="1" kern="100" dirty="0">
                <a:ln w="9208" cap="flat" cmpd="sng" algn="ctr">
                  <a:solidFill>
                    <a:srgbClr val="FFFFFF"/>
                  </a:solidFill>
                  <a:prstDash val="solid"/>
                  <a:round/>
                </a:ln>
                <a:solidFill>
                  <a:schemeClr val="bg1"/>
                </a:solidFill>
                <a:effectLst>
                  <a:outerShdw blurRad="63500" dir="3600000" algn="tl">
                    <a:srgbClr val="000000">
                      <a:alpha val="70000"/>
                    </a:srgbClr>
                  </a:outerShdw>
                </a:effectLst>
                <a:latin typeface="Calibri"/>
                <a:ea typeface="黑体"/>
                <a:cs typeface="Times New Roman"/>
              </a:rPr>
              <a:t>盒样品申请表</a:t>
            </a:r>
            <a:endParaRPr lang="en-US" sz="1050" kern="100" dirty="0">
              <a:solidFill>
                <a:schemeClr val="bg1"/>
              </a:solidFill>
              <a:latin typeface="Calibri"/>
              <a:ea typeface="宋体"/>
              <a:cs typeface="Times New Roman"/>
            </a:endParaRPr>
          </a:p>
        </p:txBody>
      </p:sp>
      <p:cxnSp>
        <p:nvCxnSpPr>
          <p:cNvPr id="10" name="直接连接符 9"/>
          <p:cNvCxnSpPr/>
          <p:nvPr/>
        </p:nvCxnSpPr>
        <p:spPr>
          <a:xfrm>
            <a:off x="3716338" y="2051050"/>
            <a:ext cx="252095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连接符 10"/>
          <p:cNvCxnSpPr/>
          <p:nvPr/>
        </p:nvCxnSpPr>
        <p:spPr>
          <a:xfrm>
            <a:off x="3705225" y="1763713"/>
            <a:ext cx="252095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连接符 11"/>
          <p:cNvCxnSpPr/>
          <p:nvPr/>
        </p:nvCxnSpPr>
        <p:spPr>
          <a:xfrm>
            <a:off x="3789363" y="2339975"/>
            <a:ext cx="2447925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/>
        </p:nvCxnSpPr>
        <p:spPr>
          <a:xfrm>
            <a:off x="908050" y="1763713"/>
            <a:ext cx="2160588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连接符 13"/>
          <p:cNvCxnSpPr/>
          <p:nvPr/>
        </p:nvCxnSpPr>
        <p:spPr>
          <a:xfrm>
            <a:off x="1052513" y="2339975"/>
            <a:ext cx="2016125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接连接符 19"/>
          <p:cNvCxnSpPr/>
          <p:nvPr/>
        </p:nvCxnSpPr>
        <p:spPr>
          <a:xfrm>
            <a:off x="1196975" y="2051050"/>
            <a:ext cx="1871663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26" name="TextBox 8"/>
          <p:cNvSpPr txBox="1">
            <a:spLocks noChangeArrowheads="1"/>
          </p:cNvSpPr>
          <p:nvPr/>
        </p:nvSpPr>
        <p:spPr bwMode="auto">
          <a:xfrm>
            <a:off x="404813" y="1258888"/>
            <a:ext cx="5592762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CN" altLang="en-US" sz="900" b="1">
                <a:solidFill>
                  <a:srgbClr val="C00000"/>
                </a:solidFill>
                <a:ea typeface="幼圆" pitchFamily="49" charset="-122"/>
                <a:cs typeface="Arial" charset="0"/>
              </a:rPr>
              <a:t>完整填写下列信息并</a:t>
            </a:r>
            <a:r>
              <a:rPr lang="en-US" altLang="zh-CN" sz="900" b="1">
                <a:solidFill>
                  <a:srgbClr val="C00000"/>
                </a:solidFill>
                <a:ea typeface="幼圆" pitchFamily="49" charset="-122"/>
                <a:cs typeface="Arial" charset="0"/>
              </a:rPr>
              <a:t>Email</a:t>
            </a:r>
            <a:r>
              <a:rPr lang="zh-CN" altLang="en-US" sz="900" b="1">
                <a:solidFill>
                  <a:srgbClr val="C00000"/>
                </a:solidFill>
                <a:ea typeface="幼圆" pitchFamily="49" charset="-122"/>
                <a:cs typeface="Arial" charset="0"/>
              </a:rPr>
              <a:t>至 </a:t>
            </a:r>
            <a:r>
              <a:rPr lang="en-US" altLang="zh-CN" sz="900" b="1" u="sng">
                <a:solidFill>
                  <a:srgbClr val="C00000"/>
                </a:solidFill>
                <a:ea typeface="幼圆" pitchFamily="49" charset="-122"/>
                <a:cs typeface="Arial" charset="0"/>
                <a:hlinkClick r:id="rId4"/>
              </a:rPr>
              <a:t>marketing@promega.com.cn</a:t>
            </a:r>
            <a:r>
              <a:rPr lang="en-US" altLang="zh-CN" sz="900" b="1">
                <a:solidFill>
                  <a:srgbClr val="C00000"/>
                </a:solidFill>
                <a:ea typeface="幼圆" pitchFamily="49" charset="-122"/>
                <a:cs typeface="Arial" charset="0"/>
              </a:rPr>
              <a:t>,  </a:t>
            </a:r>
            <a:r>
              <a:rPr lang="zh-CN" altLang="en-US" sz="900" b="1">
                <a:solidFill>
                  <a:srgbClr val="C00000"/>
                </a:solidFill>
                <a:ea typeface="幼圆" pitchFamily="49" charset="-122"/>
                <a:cs typeface="Arial" charset="0"/>
              </a:rPr>
              <a:t>即有机会获得</a:t>
            </a:r>
            <a:r>
              <a:rPr lang="en-US" altLang="zh-CN" sz="900" b="1">
                <a:solidFill>
                  <a:srgbClr val="C00000"/>
                </a:solidFill>
                <a:ea typeface="幼圆" pitchFamily="49" charset="-122"/>
                <a:cs typeface="Arial" charset="0"/>
              </a:rPr>
              <a:t>1</a:t>
            </a:r>
            <a:r>
              <a:rPr lang="zh-CN" altLang="en-US" sz="900" b="1">
                <a:solidFill>
                  <a:srgbClr val="C00000"/>
                </a:solidFill>
                <a:ea typeface="幼圆" pitchFamily="49" charset="-122"/>
                <a:cs typeface="Arial" charset="0"/>
              </a:rPr>
              <a:t>个试剂盒试用装</a:t>
            </a:r>
            <a:r>
              <a:rPr lang="en-US" altLang="zh-CN" sz="900" b="1">
                <a:solidFill>
                  <a:srgbClr val="C00000"/>
                </a:solidFill>
                <a:ea typeface="幼圆" pitchFamily="49" charset="-122"/>
                <a:cs typeface="Arial" charset="0"/>
              </a:rPr>
              <a:t>(50</a:t>
            </a:r>
            <a:r>
              <a:rPr lang="zh-CN" altLang="en-US" sz="900" b="1">
                <a:solidFill>
                  <a:srgbClr val="C00000"/>
                </a:solidFill>
                <a:ea typeface="幼圆" pitchFamily="49" charset="-122"/>
                <a:cs typeface="Arial" charset="0"/>
              </a:rPr>
              <a:t>次提取</a:t>
            </a:r>
            <a:r>
              <a:rPr lang="en-US" altLang="zh-CN" sz="900" b="1">
                <a:solidFill>
                  <a:srgbClr val="C00000"/>
                </a:solidFill>
                <a:ea typeface="幼圆" pitchFamily="49" charset="-122"/>
                <a:cs typeface="Arial" charset="0"/>
              </a:rPr>
              <a:t>)</a:t>
            </a:r>
            <a:r>
              <a:rPr lang="zh-CN" altLang="en-US" sz="900" b="1">
                <a:solidFill>
                  <a:srgbClr val="C00000"/>
                </a:solidFill>
                <a:ea typeface="幼圆" pitchFamily="49" charset="-122"/>
                <a:cs typeface="Arial" charset="0"/>
              </a:rPr>
              <a:t>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807</TotalTime>
  <Words>561</Words>
  <Application>Microsoft Office PowerPoint</Application>
  <PresentationFormat>全屏显示(4:3)</PresentationFormat>
  <Paragraphs>74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演示文稿设计模板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Calibri</vt:lpstr>
      <vt:lpstr>宋体</vt:lpstr>
      <vt:lpstr>Arial</vt:lpstr>
      <vt:lpstr>幼圆</vt:lpstr>
      <vt:lpstr>Office 主题​​</vt:lpstr>
      <vt:lpstr>幻灯片 1</vt:lpstr>
    </vt:vector>
  </TitlesOfParts>
  <Company>Promega Corp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Chang Liu</dc:creator>
  <cp:lastModifiedBy>User</cp:lastModifiedBy>
  <cp:revision>35</cp:revision>
  <cp:lastPrinted>2014-08-18T04:22:51Z</cp:lastPrinted>
  <dcterms:created xsi:type="dcterms:W3CDTF">2014-08-12T07:56:45Z</dcterms:created>
  <dcterms:modified xsi:type="dcterms:W3CDTF">2014-09-22T14:40:42Z</dcterms:modified>
</cp:coreProperties>
</file>